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2" r:id="rId4"/>
    <p:sldId id="259" r:id="rId5"/>
    <p:sldId id="277" r:id="rId6"/>
    <p:sldId id="278" r:id="rId7"/>
    <p:sldId id="279" r:id="rId8"/>
    <p:sldId id="281" r:id="rId9"/>
    <p:sldId id="264" r:id="rId10"/>
    <p:sldId id="267" r:id="rId11"/>
    <p:sldId id="282" r:id="rId12"/>
    <p:sldId id="268" r:id="rId13"/>
    <p:sldId id="265" r:id="rId14"/>
    <p:sldId id="269" r:id="rId15"/>
    <p:sldId id="271" r:id="rId16"/>
    <p:sldId id="272" r:id="rId17"/>
    <p:sldId id="266" r:id="rId18"/>
    <p:sldId id="273" r:id="rId19"/>
    <p:sldId id="274" r:id="rId20"/>
    <p:sldId id="275" r:id="rId21"/>
    <p:sldId id="276" r:id="rId22"/>
    <p:sldId id="283" r:id="rId23"/>
    <p:sldId id="261" r:id="rId24"/>
    <p:sldId id="284" r:id="rId25"/>
    <p:sldId id="28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6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B88E8-92F7-9F4D-915D-FF676FC002BC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3DCB4-206E-114D-9AB0-45124DB68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two years, draw SPs from founder population</a:t>
            </a:r>
          </a:p>
          <a:p>
            <a:r>
              <a:rPr lang="en-US" dirty="0" smtClean="0"/>
              <a:t>From the 3</a:t>
            </a:r>
            <a:r>
              <a:rPr lang="en-US" baseline="30000" dirty="0" smtClean="0"/>
              <a:t>rd</a:t>
            </a:r>
            <a:r>
              <a:rPr lang="en-US" dirty="0" smtClean="0"/>
              <a:t> year on, test three different schemes</a:t>
            </a:r>
          </a:p>
          <a:p>
            <a:r>
              <a:rPr lang="en-US" dirty="0" smtClean="0"/>
              <a:t>100 reps</a:t>
            </a:r>
          </a:p>
          <a:p>
            <a:r>
              <a:rPr lang="en-US" dirty="0" smtClean="0"/>
              <a:t>Estimate the genetic mean and genetic variance at the SPs stage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3DCB4-206E-114D-9AB0-45124DB68C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4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; It starts from left side to the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3DCB4-206E-114D-9AB0-45124DB68C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6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Limit the speed</a:t>
            </a:r>
            <a:r>
              <a:rPr lang="en-US" baseline="0" dirty="0" smtClean="0"/>
              <a:t> of </a:t>
            </a:r>
            <a:r>
              <a:rPr lang="en-US" dirty="0" smtClean="0"/>
              <a:t>inbreeding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C42A1-E636-A64C-9A4F-F4D2331369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2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36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0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5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6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2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68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40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3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0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33D95-183F-2B4A-82AC-944CB272691D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E835-EF49-694C-A3D6-C710AEE1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2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JP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Breeding Simulation via </a:t>
            </a:r>
            <a:r>
              <a:rPr lang="en-US" dirty="0" err="1" smtClean="0"/>
              <a:t>AlphaSimR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Mao Huang</a:t>
            </a:r>
          </a:p>
          <a:p>
            <a:r>
              <a:rPr lang="en-US" dirty="0" smtClean="0"/>
              <a:t>05-2022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5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7942"/>
            <a:ext cx="909656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Changes of genetic gain over generations</a:t>
            </a:r>
            <a:endParaRPr lang="en-US" dirty="0"/>
          </a:p>
        </p:txBody>
      </p:sp>
      <p:pic>
        <p:nvPicPr>
          <p:cNvPr id="6" name="image6.png" descr="Macintosh HD:Users:maohuang:Desktop:Kelp:Simulation_Study:SimulationKelp:210602Update:100Cycles:output:plottingdata:Number_of_GPs_nDH24_Mean.tiff"/>
          <p:cNvPicPr/>
          <p:nvPr/>
        </p:nvPicPr>
        <p:blipFill rotWithShape="1">
          <a:blip r:embed="rId2"/>
          <a:srcRect t="3404"/>
          <a:stretch/>
        </p:blipFill>
        <p:spPr>
          <a:xfrm>
            <a:off x="1064791" y="871218"/>
            <a:ext cx="7311515" cy="4719894"/>
          </a:xfrm>
          <a:prstGeom prst="rect">
            <a:avLst/>
          </a:prstGeom>
          <a:ln/>
        </p:spPr>
      </p:pic>
      <p:sp>
        <p:nvSpPr>
          <p:cNvPr id="8" name="TextBox 7"/>
          <p:cNvSpPr txBox="1"/>
          <p:nvPr/>
        </p:nvSpPr>
        <p:spPr>
          <a:xfrm>
            <a:off x="679247" y="5591112"/>
            <a:ext cx="8417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 Exerting selection on SPs phenotypically &gt; randomly</a:t>
            </a:r>
          </a:p>
          <a:p>
            <a:r>
              <a:rPr lang="en-US" dirty="0" smtClean="0"/>
              <a:t>-- 1-year cycle &gt; 2-years cycle</a:t>
            </a:r>
          </a:p>
          <a:p>
            <a:r>
              <a:rPr lang="en-US" dirty="0" smtClean="0"/>
              <a:t>-- </a:t>
            </a:r>
            <a:r>
              <a:rPr lang="en-US" dirty="0" err="1" smtClean="0"/>
              <a:t>Phenotyping</a:t>
            </a:r>
            <a:r>
              <a:rPr lang="en-US" dirty="0" smtClean="0"/>
              <a:t> more SPs plots (</a:t>
            </a:r>
            <a:r>
              <a:rPr lang="en-US" dirty="0" err="1" smtClean="0"/>
              <a:t>NumCross</a:t>
            </a:r>
            <a:r>
              <a:rPr lang="en-US" dirty="0" smtClean="0"/>
              <a:t>) did not give significantly higher gain than </a:t>
            </a:r>
            <a:r>
              <a:rPr lang="en-US" dirty="0" err="1" smtClean="0"/>
              <a:t>phenotyping</a:t>
            </a:r>
            <a:r>
              <a:rPr lang="en-US" dirty="0" smtClean="0"/>
              <a:t> less plots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Breeding practices to be prioritized based on 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3394" cy="5044060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Improve our ability to induce SP spore release </a:t>
            </a:r>
          </a:p>
          <a:p>
            <a:pPr lvl="1"/>
            <a:r>
              <a:rPr lang="en-US" dirty="0" smtClean="0"/>
              <a:t>Allow for obtaining GPs from phenotypically selected SPs</a:t>
            </a:r>
          </a:p>
          <a:p>
            <a:r>
              <a:rPr lang="en-US" dirty="0" smtClean="0"/>
              <a:t>M</a:t>
            </a:r>
            <a:r>
              <a:rPr lang="en-US" dirty="0" smtClean="0"/>
              <a:t>odify GP culture process to accelerate growth; </a:t>
            </a:r>
            <a:r>
              <a:rPr lang="en-US" dirty="0" smtClean="0"/>
              <a:t>Experiment with the amount of GP biomass needed to make crosses and the SP plot sizes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Allow for faster breeding cycle </a:t>
            </a:r>
          </a:p>
        </p:txBody>
      </p:sp>
    </p:spTree>
    <p:extLst>
      <p:ext uri="{BB962C8B-B14F-4D97-AF65-F5344CB8AC3E}">
        <p14:creationId xmlns:p14="http://schemas.microsoft.com/office/powerpoint/2010/main" val="39362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AlphaSimR</a:t>
            </a:r>
            <a:r>
              <a:rPr lang="en-US" dirty="0" smtClean="0"/>
              <a:t>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I. Simulate Founder haplotypes </a:t>
            </a:r>
          </a:p>
          <a:p>
            <a:r>
              <a:rPr lang="en-US" dirty="0" smtClean="0"/>
              <a:t>II. Set up global simulation parameters and </a:t>
            </a:r>
            <a:r>
              <a:rPr lang="en-US" dirty="0" smtClean="0"/>
              <a:t>get diploid Founders</a:t>
            </a:r>
            <a:endParaRPr lang="en-US" dirty="0" smtClean="0"/>
          </a:p>
          <a:p>
            <a:r>
              <a:rPr lang="en-US" dirty="0" smtClean="0"/>
              <a:t>III. Simulate your breeding pipeline</a:t>
            </a:r>
          </a:p>
          <a:p>
            <a:r>
              <a:rPr lang="en-US" dirty="0" smtClean="0"/>
              <a:t>IV. Evaluate simulation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Simulate Founder Haplotypes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Founder haplotypes </a:t>
            </a:r>
          </a:p>
          <a:p>
            <a:pPr lvl="1"/>
            <a:r>
              <a:rPr lang="en-US" dirty="0" smtClean="0"/>
              <a:t>forms the genome of your simulation species in the very beginning</a:t>
            </a:r>
          </a:p>
          <a:p>
            <a:r>
              <a:rPr lang="en-US" dirty="0" smtClean="0"/>
              <a:t>Progeny genotypes </a:t>
            </a:r>
          </a:p>
          <a:p>
            <a:pPr lvl="1"/>
            <a:r>
              <a:rPr lang="en-US" dirty="0" smtClean="0"/>
              <a:t>Derived from these haplotypes using simulated mating, mutation and genetic recombination.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4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018"/>
            <a:ext cx="8229600" cy="1143000"/>
          </a:xfrm>
        </p:spPr>
        <p:txBody>
          <a:bodyPr/>
          <a:lstStyle/>
          <a:p>
            <a:r>
              <a:rPr lang="en-US" dirty="0" smtClean="0"/>
              <a:t>I. Simulate Founder Haplotypes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36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runMacs2() function inside </a:t>
            </a:r>
            <a:r>
              <a:rPr lang="en-US" dirty="0" err="1" smtClean="0"/>
              <a:t>AlphaSimR</a:t>
            </a:r>
            <a:endParaRPr lang="en-US" dirty="0" smtClean="0"/>
          </a:p>
          <a:p>
            <a:pPr lvl="1"/>
            <a:r>
              <a:rPr lang="en-US" u="sng" dirty="0" smtClean="0"/>
              <a:t>Ma</a:t>
            </a:r>
            <a:r>
              <a:rPr lang="en-US" dirty="0" smtClean="0"/>
              <a:t>rkov </a:t>
            </a:r>
            <a:r>
              <a:rPr lang="en-US" u="sng" dirty="0" smtClean="0"/>
              <a:t>C</a:t>
            </a:r>
            <a:r>
              <a:rPr lang="en-US" dirty="0" smtClean="0"/>
              <a:t>oalescent </a:t>
            </a:r>
            <a:r>
              <a:rPr lang="en-US" u="sng" dirty="0" smtClean="0"/>
              <a:t>S</a:t>
            </a:r>
            <a:r>
              <a:rPr lang="en-US" dirty="0" smtClean="0"/>
              <a:t>imulator</a:t>
            </a:r>
          </a:p>
          <a:p>
            <a:pPr lvl="1"/>
            <a:r>
              <a:rPr lang="en-US" dirty="0" smtClean="0"/>
              <a:t>Model based methods to simulate DNA sequences</a:t>
            </a:r>
          </a:p>
          <a:p>
            <a:pPr lvl="1"/>
            <a:r>
              <a:rPr lang="en-US" dirty="0" smtClean="0"/>
              <a:t>It assumes sites near each other will have recombination, but far away ones are independent.</a:t>
            </a:r>
          </a:p>
          <a:p>
            <a:pPr lvl="1"/>
            <a:r>
              <a:rPr lang="en-US" dirty="0" smtClean="0"/>
              <a:t> It models recombination events and mutation, which are assigned to follows a Poisson process along the sequence length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1693504" y="6367979"/>
            <a:ext cx="1969619" cy="202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78707" y="6367979"/>
            <a:ext cx="1136135" cy="202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flipH="1">
            <a:off x="3668260" y="6391544"/>
            <a:ext cx="152400" cy="197286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504" y="6126160"/>
            <a:ext cx="322133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771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II. Set up Global Simulation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Some can be estimated from empirical data </a:t>
            </a:r>
          </a:p>
          <a:p>
            <a:pPr lvl="1"/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define the </a:t>
            </a:r>
            <a:r>
              <a:rPr lang="en-US" dirty="0" err="1" smtClean="0">
                <a:sym typeface="Wingdings"/>
              </a:rPr>
              <a:t>varE</a:t>
            </a:r>
            <a:r>
              <a:rPr lang="en-US" dirty="0" smtClean="0">
                <a:sym typeface="Wingdings"/>
              </a:rPr>
              <a:t>, given </a:t>
            </a:r>
            <a:r>
              <a:rPr lang="en-US" dirty="0" err="1" smtClean="0">
                <a:sym typeface="Wingdings"/>
              </a:rPr>
              <a:t>varG</a:t>
            </a:r>
            <a:r>
              <a:rPr lang="en-US" dirty="0" smtClean="0">
                <a:sym typeface="Wingdings"/>
              </a:rPr>
              <a:t>=1</a:t>
            </a:r>
            <a:endParaRPr lang="en-US" dirty="0" smtClean="0"/>
          </a:p>
          <a:p>
            <a:pPr lvl="1"/>
            <a:r>
              <a:rPr lang="en-US" dirty="0" smtClean="0"/>
              <a:t>LD </a:t>
            </a:r>
            <a:r>
              <a:rPr lang="en-US" dirty="0" smtClean="0">
                <a:sym typeface="Wingdings"/>
              </a:rPr>
              <a:t> estimate founder effective population size</a:t>
            </a:r>
          </a:p>
          <a:p>
            <a:r>
              <a:rPr lang="en-US" dirty="0" smtClean="0"/>
              <a:t>Some will be based on your breeding experience or from literature</a:t>
            </a:r>
          </a:p>
          <a:p>
            <a:pPr lvl="1"/>
            <a:r>
              <a:rPr lang="en-US" dirty="0" smtClean="0"/>
              <a:t>Number of individuals to start with</a:t>
            </a:r>
          </a:p>
          <a:p>
            <a:pPr lvl="1"/>
            <a:r>
              <a:rPr lang="en-US" dirty="0" smtClean="0"/>
              <a:t>Number of Chromosomes</a:t>
            </a:r>
          </a:p>
          <a:p>
            <a:pPr lvl="1"/>
            <a:r>
              <a:rPr lang="en-US" dirty="0" smtClean="0"/>
              <a:t>Number of segregating sites per Chromosome</a:t>
            </a:r>
          </a:p>
          <a:p>
            <a:pPr lvl="1"/>
            <a:r>
              <a:rPr lang="en-US" dirty="0" smtClean="0"/>
              <a:t>Number of QTLs per Chromosome for simulated trait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These parameters </a:t>
            </a:r>
            <a:r>
              <a:rPr lang="en-US" dirty="0" smtClean="0"/>
              <a:t>will then link </a:t>
            </a:r>
            <a:r>
              <a:rPr lang="en-US" dirty="0" smtClean="0"/>
              <a:t>genotypic variation to phenotypic variation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471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III. </a:t>
            </a:r>
            <a:r>
              <a:rPr lang="en-US" dirty="0" smtClean="0"/>
              <a:t>Set up your breeding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202" y="1600200"/>
            <a:ext cx="8229600" cy="1442057"/>
          </a:xfrm>
        </p:spPr>
        <p:txBody>
          <a:bodyPr/>
          <a:lstStyle/>
          <a:p>
            <a:r>
              <a:rPr lang="en-US" dirty="0" smtClean="0"/>
              <a:t>Sketch out Breeding pipeline</a:t>
            </a:r>
          </a:p>
          <a:p>
            <a:r>
              <a:rPr lang="en-US" dirty="0" smtClean="0"/>
              <a:t>Be familiar with </a:t>
            </a:r>
            <a:r>
              <a:rPr lang="en-US" i="1" dirty="0" err="1" smtClean="0"/>
              <a:t>AlphaSimR</a:t>
            </a:r>
            <a:r>
              <a:rPr lang="en-US" dirty="0" smtClean="0"/>
              <a:t> basic functions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0308" y="39599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IV. Evaluate simulation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12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AlphaSimR</a:t>
            </a:r>
            <a:r>
              <a:rPr lang="en-US" dirty="0" smtClean="0"/>
              <a:t> example 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 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46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9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II Simulating a whole Breeding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Need to prepare for</a:t>
            </a:r>
          </a:p>
          <a:p>
            <a:pPr lvl="1"/>
            <a:r>
              <a:rPr lang="en-US" dirty="0" smtClean="0"/>
              <a:t>Detailed Breeding pipeline information</a:t>
            </a:r>
          </a:p>
          <a:p>
            <a:pPr lvl="2"/>
            <a:r>
              <a:rPr lang="en-US" dirty="0" smtClean="0"/>
              <a:t>Crossing or </a:t>
            </a:r>
            <a:r>
              <a:rPr lang="en-US" dirty="0" err="1" smtClean="0"/>
              <a:t>Selfing</a:t>
            </a:r>
            <a:endParaRPr lang="en-US" dirty="0"/>
          </a:p>
          <a:p>
            <a:pPr lvl="2"/>
            <a:r>
              <a:rPr lang="en-US" dirty="0" smtClean="0"/>
              <a:t>How many progenies to generate in each step</a:t>
            </a:r>
          </a:p>
          <a:p>
            <a:pPr lvl="2"/>
            <a:r>
              <a:rPr lang="en-US" dirty="0" smtClean="0"/>
              <a:t>How many to phenotypic and/or to genotype</a:t>
            </a:r>
          </a:p>
          <a:p>
            <a:pPr lvl="1"/>
            <a:r>
              <a:rPr lang="en-US" dirty="0" smtClean="0"/>
              <a:t>Programing skills</a:t>
            </a:r>
          </a:p>
          <a:p>
            <a:endParaRPr lang="en-US" dirty="0" smtClean="0"/>
          </a:p>
          <a:p>
            <a:r>
              <a:rPr lang="en-US" dirty="0" smtClean="0"/>
              <a:t>We will use </a:t>
            </a:r>
            <a:r>
              <a:rPr lang="en-US" dirty="0" err="1" smtClean="0"/>
              <a:t>Sneller</a:t>
            </a:r>
            <a:r>
              <a:rPr lang="en-US" dirty="0" smtClean="0"/>
              <a:t> Wheat breeding pipeline as a demo example</a:t>
            </a:r>
          </a:p>
          <a:p>
            <a:pPr lvl="1"/>
            <a:r>
              <a:rPr lang="en-US" dirty="0" smtClean="0"/>
              <a:t>Compare genetic gain using all PS </a:t>
            </a:r>
            <a:r>
              <a:rPr lang="en-US" dirty="0" err="1" smtClean="0"/>
              <a:t>vs</a:t>
            </a:r>
            <a:r>
              <a:rPr lang="en-US" dirty="0" smtClean="0"/>
              <a:t> GS at the yield testing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2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Simulation?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A Useful tool </a:t>
            </a:r>
          </a:p>
          <a:p>
            <a:pPr lvl="1"/>
            <a:r>
              <a:rPr lang="en-US" i="1" dirty="0" smtClean="0"/>
              <a:t>Assist breeders’ decision-marking</a:t>
            </a:r>
          </a:p>
          <a:p>
            <a:pPr lvl="1"/>
            <a:r>
              <a:rPr lang="en-US" i="1" dirty="0"/>
              <a:t>D</a:t>
            </a:r>
            <a:r>
              <a:rPr lang="en-US" i="1" dirty="0" smtClean="0"/>
              <a:t>issecting problems that are difficult to address experimentally</a:t>
            </a:r>
          </a:p>
          <a:p>
            <a:pPr lvl="1"/>
            <a:r>
              <a:rPr lang="en-US" i="1" dirty="0" smtClean="0"/>
              <a:t>Refine crop management strategies </a:t>
            </a:r>
          </a:p>
          <a:p>
            <a:pPr lvl="1"/>
            <a:r>
              <a:rPr lang="en-US" i="1" dirty="0" smtClean="0"/>
              <a:t>Evaluate future genetic gains in breeding programs</a:t>
            </a:r>
            <a:endParaRPr lang="en-US" i="1" dirty="0"/>
          </a:p>
          <a:p>
            <a:pPr lvl="1"/>
            <a:r>
              <a:rPr lang="en-US" i="1" dirty="0" err="1" smtClean="0"/>
              <a:t>etc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01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86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Sneller</a:t>
            </a:r>
            <a:r>
              <a:rPr lang="en-US" sz="3200" dirty="0" smtClean="0"/>
              <a:t> Wheat breeding pipeline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(modified for demo simplicity)</a:t>
            </a:r>
            <a:endParaRPr lang="en-US" sz="28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19174" y="986729"/>
            <a:ext cx="2015375" cy="6740308"/>
            <a:chOff x="1219174" y="986729"/>
            <a:chExt cx="2015375" cy="6740308"/>
          </a:xfrm>
        </p:grpSpPr>
        <p:sp>
          <p:nvSpPr>
            <p:cNvPr id="4" name="TextBox 3"/>
            <p:cNvSpPr txBox="1"/>
            <p:nvPr/>
          </p:nvSpPr>
          <p:spPr>
            <a:xfrm>
              <a:off x="1219174" y="986729"/>
              <a:ext cx="2015375" cy="6740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Pool of Parents</a:t>
              </a:r>
            </a:p>
            <a:p>
              <a:endParaRPr lang="en-US" dirty="0" smtClean="0"/>
            </a:p>
            <a:p>
              <a:r>
                <a:rPr lang="en-US" dirty="0" smtClean="0"/>
                <a:t>P1 x P2</a:t>
              </a:r>
            </a:p>
            <a:p>
              <a:r>
                <a:rPr lang="en-US" dirty="0" smtClean="0"/>
                <a:t>      </a:t>
              </a:r>
            </a:p>
            <a:p>
              <a:r>
                <a:rPr lang="en-US" dirty="0" smtClean="0"/>
                <a:t>F1</a:t>
              </a:r>
            </a:p>
            <a:p>
              <a:endParaRPr lang="en-US" dirty="0" smtClean="0"/>
            </a:p>
            <a:p>
              <a:r>
                <a:rPr lang="en-US" dirty="0" smtClean="0"/>
                <a:t>F1:2 heads</a:t>
              </a:r>
            </a:p>
            <a:p>
              <a:r>
                <a:rPr lang="en-US" dirty="0" smtClean="0"/>
                <a:t>F1:2 HR</a:t>
              </a:r>
            </a:p>
            <a:p>
              <a:endParaRPr lang="en-US" dirty="0"/>
            </a:p>
            <a:p>
              <a:r>
                <a:rPr lang="en-US" dirty="0" smtClean="0"/>
                <a:t>F3</a:t>
              </a:r>
            </a:p>
            <a:p>
              <a:endParaRPr lang="en-US" dirty="0"/>
            </a:p>
            <a:p>
              <a:r>
                <a:rPr lang="en-US" dirty="0" smtClean="0"/>
                <a:t>F4</a:t>
              </a:r>
            </a:p>
            <a:p>
              <a:endParaRPr lang="en-US" dirty="0"/>
            </a:p>
            <a:p>
              <a:r>
                <a:rPr lang="en-US" dirty="0" smtClean="0"/>
                <a:t>F4:5 heads</a:t>
              </a:r>
            </a:p>
            <a:p>
              <a:r>
                <a:rPr lang="en-US" dirty="0" smtClean="0"/>
                <a:t>F4:5 HR</a:t>
              </a:r>
            </a:p>
            <a:p>
              <a:endParaRPr lang="en-US" dirty="0"/>
            </a:p>
            <a:p>
              <a:r>
                <a:rPr lang="en-US" dirty="0" smtClean="0"/>
                <a:t>YR1</a:t>
              </a:r>
            </a:p>
            <a:p>
              <a:r>
                <a:rPr lang="en-US" dirty="0" smtClean="0"/>
                <a:t>YR2</a:t>
              </a:r>
            </a:p>
            <a:p>
              <a:r>
                <a:rPr lang="en-US" dirty="0" smtClean="0"/>
                <a:t>YR3</a:t>
              </a:r>
            </a:p>
            <a:p>
              <a:r>
                <a:rPr lang="en-US" dirty="0" smtClean="0"/>
                <a:t>YR4</a:t>
              </a:r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1379709" y="1872960"/>
              <a:ext cx="0" cy="30150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385914" y="2399952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385914" y="3219308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385914" y="3810255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385914" y="4328110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385914" y="5138330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757605" y="5510003"/>
              <a:ext cx="0" cy="99510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226449" y="986729"/>
            <a:ext cx="3636584" cy="5632312"/>
            <a:chOff x="5226449" y="986729"/>
            <a:chExt cx="3636584" cy="5632312"/>
          </a:xfrm>
        </p:grpSpPr>
        <p:sp>
          <p:nvSpPr>
            <p:cNvPr id="5" name="TextBox 4"/>
            <p:cNvSpPr txBox="1"/>
            <p:nvPr/>
          </p:nvSpPr>
          <p:spPr>
            <a:xfrm>
              <a:off x="5226449" y="986729"/>
              <a:ext cx="3636584" cy="563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</a:t>
              </a:r>
            </a:p>
            <a:p>
              <a:endParaRPr lang="en-US" dirty="0" smtClean="0"/>
            </a:p>
            <a:p>
              <a:r>
                <a:rPr lang="en-US" dirty="0" smtClean="0"/>
                <a:t>75 pair; each make 3 times =225</a:t>
              </a:r>
            </a:p>
            <a:p>
              <a:endParaRPr lang="en-US" dirty="0"/>
            </a:p>
            <a:p>
              <a:r>
                <a:rPr lang="en-US" dirty="0" smtClean="0"/>
                <a:t>225</a:t>
              </a:r>
            </a:p>
            <a:p>
              <a:endParaRPr lang="en-US" dirty="0"/>
            </a:p>
            <a:p>
              <a:r>
                <a:rPr lang="en-US" dirty="0" smtClean="0"/>
                <a:t>225</a:t>
              </a:r>
            </a:p>
            <a:p>
              <a:r>
                <a:rPr lang="en-US" dirty="0" smtClean="0"/>
                <a:t>225</a:t>
              </a:r>
              <a:endParaRPr lang="en-US" dirty="0"/>
            </a:p>
            <a:p>
              <a:endParaRPr lang="en-US" dirty="0" smtClean="0"/>
            </a:p>
            <a:p>
              <a:r>
                <a:rPr lang="en-US" dirty="0" smtClean="0"/>
                <a:t>200</a:t>
              </a:r>
            </a:p>
            <a:p>
              <a:endParaRPr lang="en-US" dirty="0"/>
            </a:p>
            <a:p>
              <a:r>
                <a:rPr lang="en-US" dirty="0" smtClean="0"/>
                <a:t>120</a:t>
              </a:r>
            </a:p>
            <a:p>
              <a:endParaRPr lang="en-US" dirty="0"/>
            </a:p>
            <a:p>
              <a:r>
                <a:rPr lang="en-US" dirty="0" smtClean="0"/>
                <a:t>115*120=13800</a:t>
              </a:r>
            </a:p>
            <a:p>
              <a:r>
                <a:rPr lang="en-US" dirty="0" smtClean="0"/>
                <a:t>115*120=13800</a:t>
              </a:r>
            </a:p>
            <a:p>
              <a:endParaRPr lang="en-US" dirty="0" smtClean="0"/>
            </a:p>
            <a:p>
              <a:r>
                <a:rPr lang="en-US" dirty="0" smtClean="0"/>
                <a:t>1000</a:t>
              </a:r>
            </a:p>
            <a:p>
              <a:r>
                <a:rPr lang="en-US" dirty="0" smtClean="0"/>
                <a:t>450</a:t>
              </a:r>
            </a:p>
            <a:p>
              <a:r>
                <a:rPr lang="en-US" dirty="0" smtClean="0"/>
                <a:t>100</a:t>
              </a:r>
            </a:p>
            <a:p>
              <a:r>
                <a:rPr lang="en-US" dirty="0" smtClean="0"/>
                <a:t>25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5314888" y="1815224"/>
              <a:ext cx="0" cy="30150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321093" y="2387896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321093" y="3225524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321093" y="3752519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339367" y="4316054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348504" y="5144546"/>
              <a:ext cx="0" cy="3015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049132" y="5446046"/>
              <a:ext cx="0" cy="10013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467028" y="5351220"/>
            <a:ext cx="2320837" cy="1200329"/>
            <a:chOff x="2467028" y="5351220"/>
            <a:chExt cx="2320837" cy="1200329"/>
          </a:xfrm>
        </p:grpSpPr>
        <p:sp>
          <p:nvSpPr>
            <p:cNvPr id="35" name="Curved Left Arrow 34"/>
            <p:cNvSpPr/>
            <p:nvPr/>
          </p:nvSpPr>
          <p:spPr>
            <a:xfrm>
              <a:off x="2467028" y="5452267"/>
              <a:ext cx="264977" cy="1052840"/>
            </a:xfrm>
            <a:prstGeom prst="curvedLef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3366FF"/>
            </a:solidFill>
            <a:ln>
              <a:solidFill>
                <a:srgbClr val="3366FF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96475" y="5351220"/>
              <a:ext cx="18913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Selection Criteria:</a:t>
              </a:r>
            </a:p>
            <a:p>
              <a:r>
                <a:rPr lang="en-US" dirty="0" smtClean="0"/>
                <a:t>Phenotypes</a:t>
              </a:r>
              <a:endParaRPr lang="en-US" altLang="zh-CN" dirty="0"/>
            </a:p>
            <a:p>
              <a:r>
                <a:rPr lang="en-US" dirty="0" smtClean="0"/>
                <a:t>	VS</a:t>
              </a:r>
            </a:p>
            <a:p>
              <a:r>
                <a:rPr lang="en-US" dirty="0" smtClean="0"/>
                <a:t>GEBVs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494442" y="2832280"/>
            <a:ext cx="2409275" cy="2402868"/>
            <a:chOff x="2494442" y="2832280"/>
            <a:chExt cx="2409275" cy="2402868"/>
          </a:xfrm>
        </p:grpSpPr>
        <p:sp>
          <p:nvSpPr>
            <p:cNvPr id="37" name="Curved Left Arrow 36"/>
            <p:cNvSpPr/>
            <p:nvPr/>
          </p:nvSpPr>
          <p:spPr>
            <a:xfrm>
              <a:off x="2494442" y="2832280"/>
              <a:ext cx="429446" cy="2402868"/>
            </a:xfrm>
            <a:prstGeom prst="curvedLef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3366FF"/>
            </a:solidFill>
            <a:ln>
              <a:solidFill>
                <a:srgbClr val="3366FF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12327" y="3515730"/>
              <a:ext cx="1891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Random selection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905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 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18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7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69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Optimal Contribution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96362"/>
            <a:ext cx="844774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Optimal contribution selection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maximizes </a:t>
            </a:r>
            <a:r>
              <a:rPr lang="en-US" dirty="0"/>
              <a:t>the </a:t>
            </a:r>
            <a:r>
              <a:rPr lang="en-US" dirty="0" smtClean="0"/>
              <a:t>mean breeding value in next generation population+ its </a:t>
            </a:r>
            <a:r>
              <a:rPr lang="en-US" dirty="0"/>
              <a:t>average kinship </a:t>
            </a:r>
            <a:r>
              <a:rPr lang="en-US" dirty="0" smtClean="0"/>
              <a:t>does not </a:t>
            </a:r>
            <a:r>
              <a:rPr lang="en-US" dirty="0"/>
              <a:t>exceed </a:t>
            </a:r>
            <a:r>
              <a:rPr lang="en-US" dirty="0" smtClean="0"/>
              <a:t>upper bond threshold.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Maintain diversity, reduce rate of inbreeding</a:t>
            </a:r>
          </a:p>
          <a:p>
            <a:pPr lvl="1"/>
            <a:r>
              <a:rPr lang="en-US" dirty="0" smtClean="0"/>
              <a:t>This constraint is measured by effective population size (Ne)</a:t>
            </a:r>
          </a:p>
          <a:p>
            <a:pPr marL="457200" lvl="1" indent="0">
              <a:buNone/>
            </a:pPr>
            <a:r>
              <a:rPr lang="en-US" dirty="0" smtClean="0"/>
              <a:t>                 </a:t>
            </a:r>
            <a:r>
              <a:rPr lang="en-US" i="1" dirty="0" smtClean="0"/>
              <a:t> </a:t>
            </a:r>
            <a:r>
              <a:rPr lang="en-US" i="1" dirty="0" err="1" smtClean="0"/>
              <a:t>Δf</a:t>
            </a:r>
            <a:r>
              <a:rPr lang="en-US" i="1" dirty="0" smtClean="0"/>
              <a:t>&lt;= 1/(2*Ne)</a:t>
            </a:r>
          </a:p>
          <a:p>
            <a:pPr lvl="1"/>
            <a:r>
              <a:rPr lang="en-US" i="1" dirty="0" err="1" smtClean="0">
                <a:solidFill>
                  <a:srgbClr val="000000"/>
                </a:solidFill>
              </a:rPr>
              <a:t>optiSel</a:t>
            </a:r>
            <a:r>
              <a:rPr lang="en-US" dirty="0" smtClean="0">
                <a:solidFill>
                  <a:srgbClr val="000000"/>
                </a:solidFill>
              </a:rPr>
              <a:t> package</a:t>
            </a:r>
          </a:p>
          <a:p>
            <a:pPr lvl="2"/>
            <a:r>
              <a:rPr lang="en-US" i="1" dirty="0">
                <a:solidFill>
                  <a:srgbClr val="000000"/>
                </a:solidFill>
              </a:rPr>
              <a:t>Upper </a:t>
            </a:r>
            <a:r>
              <a:rPr lang="en-US" i="1" dirty="0" smtClean="0">
                <a:solidFill>
                  <a:srgbClr val="000000"/>
                </a:solidFill>
              </a:rPr>
              <a:t>bond </a:t>
            </a:r>
            <a:r>
              <a:rPr lang="en-US" i="1" dirty="0">
                <a:solidFill>
                  <a:srgbClr val="000000"/>
                </a:solidFill>
              </a:rPr>
              <a:t>for </a:t>
            </a:r>
            <a:r>
              <a:rPr lang="en-US" i="1" dirty="0" smtClean="0">
                <a:solidFill>
                  <a:srgbClr val="000000"/>
                </a:solidFill>
              </a:rPr>
              <a:t>mean kinship </a:t>
            </a:r>
            <a:r>
              <a:rPr lang="en-US" i="1" dirty="0">
                <a:solidFill>
                  <a:srgbClr val="000000"/>
                </a:solidFill>
              </a:rPr>
              <a:t>in the </a:t>
            </a:r>
            <a:r>
              <a:rPr lang="en-US" i="1" dirty="0" smtClean="0">
                <a:solidFill>
                  <a:srgbClr val="000000"/>
                </a:solidFill>
              </a:rPr>
              <a:t>population:</a:t>
            </a:r>
            <a:endParaRPr lang="en-US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r>
              <a:rPr lang="en-US" dirty="0" err="1" smtClean="0">
                <a:solidFill>
                  <a:srgbClr val="000000"/>
                </a:solidFill>
              </a:rPr>
              <a:t>ub.fPED</a:t>
            </a:r>
            <a:r>
              <a:rPr lang="en-US" dirty="0" smtClean="0">
                <a:solidFill>
                  <a:srgbClr val="000000"/>
                </a:solidFill>
              </a:rPr>
              <a:t>&lt;- </a:t>
            </a:r>
            <a:r>
              <a:rPr lang="en-US" dirty="0" err="1" smtClean="0">
                <a:solidFill>
                  <a:srgbClr val="000000"/>
                </a:solidFill>
              </a:rPr>
              <a:t>mean_relationship</a:t>
            </a:r>
            <a:r>
              <a:rPr lang="en-US" dirty="0" smtClean="0">
                <a:solidFill>
                  <a:srgbClr val="000000"/>
                </a:solidFill>
              </a:rPr>
              <a:t>+(1-mean_relationship)*</a:t>
            </a:r>
            <a:r>
              <a:rPr lang="en-US" i="1" dirty="0" err="1" smtClean="0"/>
              <a:t>Δf</a:t>
            </a:r>
            <a:endParaRPr lang="en-US" i="1" dirty="0" smtClean="0"/>
          </a:p>
          <a:p>
            <a:pPr lvl="2"/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4706" y="6458786"/>
            <a:ext cx="2719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Wellmann</a:t>
            </a:r>
            <a:r>
              <a:rPr lang="en-US" sz="1400" dirty="0" smtClean="0"/>
              <a:t> et al. 2021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117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55391"/>
            <a:ext cx="8686800" cy="6854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Example: Sugar Kelp 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558906" y="1538343"/>
            <a:ext cx="8133384" cy="5249102"/>
            <a:chOff x="544795" y="1524232"/>
            <a:chExt cx="8133384" cy="5249102"/>
          </a:xfrm>
        </p:grpSpPr>
        <p:grpSp>
          <p:nvGrpSpPr>
            <p:cNvPr id="26" name="Group 25"/>
            <p:cNvGrpSpPr/>
            <p:nvPr/>
          </p:nvGrpSpPr>
          <p:grpSpPr>
            <a:xfrm>
              <a:off x="544795" y="1524232"/>
              <a:ext cx="8133384" cy="5249102"/>
              <a:chOff x="553416" y="1537462"/>
              <a:chExt cx="8133384" cy="524910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53416" y="1671154"/>
                <a:ext cx="8133384" cy="5115410"/>
                <a:chOff x="553416" y="1604306"/>
                <a:chExt cx="8133384" cy="511541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918061" y="1604306"/>
                  <a:ext cx="7768739" cy="5115410"/>
                  <a:chOff x="918061" y="1604306"/>
                  <a:chExt cx="7768739" cy="5115410"/>
                </a:xfrm>
              </p:grpSpPr>
              <p:pic>
                <p:nvPicPr>
                  <p:cNvPr id="4" name="Picture 3" descr="Candidates_Ne60_FG_MG_DwPM_withOnlyub_GOMonly_0204_2021.pdf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59" t="1813" b="50383"/>
                  <a:stretch/>
                </p:blipFill>
                <p:spPr>
                  <a:xfrm>
                    <a:off x="918061" y="1604306"/>
                    <a:ext cx="7768739" cy="4922233"/>
                  </a:xfrm>
                  <a:prstGeom prst="rect">
                    <a:avLst/>
                  </a:prstGeom>
                </p:spPr>
              </p:pic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3013098" y="6350384"/>
                    <a:ext cx="400787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GPs GEBV </a:t>
                    </a:r>
                    <a:r>
                      <a:rPr lang="en-US" dirty="0" smtClean="0"/>
                      <a:t>for Dry Weight per Meter</a:t>
                    </a:r>
                    <a:endParaRPr lang="en-US" dirty="0"/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553416" y="1918297"/>
                  <a:ext cx="495213" cy="369332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OC </a:t>
                  </a:r>
                  <a:endParaRPr lang="en-US" dirty="0"/>
                </a:p>
              </p:txBody>
            </p:sp>
          </p:grpSp>
          <p:cxnSp>
            <p:nvCxnSpPr>
              <p:cNvPr id="20" name="Straight Connector 19"/>
              <p:cNvCxnSpPr/>
              <p:nvPr/>
            </p:nvCxnSpPr>
            <p:spPr>
              <a:xfrm flipV="1">
                <a:off x="1236466" y="1671154"/>
                <a:ext cx="6158260" cy="16712"/>
              </a:xfrm>
              <a:prstGeom prst="line">
                <a:avLst/>
              </a:prstGeom>
              <a:ln w="3175" cmpd="sng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918061" y="1537462"/>
                <a:ext cx="351823" cy="15040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602595" y="3109319"/>
              <a:ext cx="1050787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Select Top 50 </a:t>
              </a:r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H="1">
            <a:off x="2322551" y="5113733"/>
            <a:ext cx="66836" cy="534769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89387" y="5113733"/>
            <a:ext cx="382288" cy="534769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830402" y="5447963"/>
            <a:ext cx="263303" cy="40107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61757" y="708792"/>
            <a:ext cx="7017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GPs with high GEBV may have small contribution to population diversity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049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141" y="1418970"/>
            <a:ext cx="8478931" cy="5214046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Bentsen and </a:t>
            </a:r>
            <a:r>
              <a:rPr lang="en-US" i="1" dirty="0" err="1" smtClean="0">
                <a:solidFill>
                  <a:srgbClr val="000000"/>
                </a:solidFill>
              </a:rPr>
              <a:t>Olesen</a:t>
            </a:r>
            <a:r>
              <a:rPr lang="en-US" i="1" dirty="0" smtClean="0">
                <a:solidFill>
                  <a:srgbClr val="000000"/>
                </a:solidFill>
              </a:rPr>
              <a:t> 2002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Assessing changes of inbreeding rates over time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Gezan</a:t>
            </a:r>
            <a:r>
              <a:rPr lang="en-US" i="1" dirty="0" smtClean="0">
                <a:solidFill>
                  <a:srgbClr val="000000"/>
                </a:solidFill>
              </a:rPr>
              <a:t> et al. 2010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Identify ideal field experimental design to control spatial variation in forestry studies</a:t>
            </a:r>
          </a:p>
          <a:p>
            <a:r>
              <a:rPr lang="en-US" i="1" dirty="0" smtClean="0">
                <a:solidFill>
                  <a:srgbClr val="000000"/>
                </a:solidFill>
              </a:rPr>
              <a:t>Lorenz 2013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Simulation guided Decision making between the sizes of population </a:t>
            </a:r>
            <a:r>
              <a:rPr lang="en-US" i="1" dirty="0" err="1" smtClean="0">
                <a:solidFill>
                  <a:srgbClr val="000000"/>
                </a:solidFill>
              </a:rPr>
              <a:t>vs</a:t>
            </a:r>
            <a:r>
              <a:rPr lang="en-US" i="1" dirty="0" smtClean="0">
                <a:solidFill>
                  <a:srgbClr val="000000"/>
                </a:solidFill>
              </a:rPr>
              <a:t> number of replications to be tested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Dresboll</a:t>
            </a:r>
            <a:r>
              <a:rPr lang="en-US" i="1" dirty="0" smtClean="0">
                <a:solidFill>
                  <a:srgbClr val="000000"/>
                </a:solidFill>
              </a:rPr>
              <a:t> and </a:t>
            </a:r>
            <a:r>
              <a:rPr lang="en-US" i="1" dirty="0" err="1" smtClean="0">
                <a:solidFill>
                  <a:srgbClr val="000000"/>
                </a:solidFill>
              </a:rPr>
              <a:t>Thorup-Kristensen</a:t>
            </a:r>
            <a:r>
              <a:rPr lang="en-US" i="1" dirty="0" smtClean="0">
                <a:solidFill>
                  <a:srgbClr val="000000"/>
                </a:solidFill>
              </a:rPr>
              <a:t>, 2014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Simulate and compare different ways to improve N use efficiency for wheat</a:t>
            </a:r>
          </a:p>
          <a:p>
            <a:r>
              <a:rPr lang="en-US" i="1" dirty="0" smtClean="0">
                <a:solidFill>
                  <a:srgbClr val="000000"/>
                </a:solidFill>
              </a:rPr>
              <a:t>Hickey et al. 2014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Compare GS </a:t>
            </a:r>
            <a:r>
              <a:rPr lang="en-US" i="1" dirty="0" err="1" smtClean="0">
                <a:solidFill>
                  <a:srgbClr val="000000"/>
                </a:solidFill>
              </a:rPr>
              <a:t>vs</a:t>
            </a:r>
            <a:r>
              <a:rPr lang="en-US" i="1" dirty="0" smtClean="0">
                <a:solidFill>
                  <a:srgbClr val="000000"/>
                </a:solidFill>
              </a:rPr>
              <a:t> PS via simulation, assist breeders allocate genotyping </a:t>
            </a:r>
            <a:r>
              <a:rPr lang="en-US" i="1" dirty="0" err="1" smtClean="0">
                <a:solidFill>
                  <a:srgbClr val="000000"/>
                </a:solidFill>
              </a:rPr>
              <a:t>vs</a:t>
            </a:r>
            <a:r>
              <a:rPr lang="en-US" i="1" dirty="0" smtClean="0">
                <a:solidFill>
                  <a:srgbClr val="000000"/>
                </a:solidFill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</a:rPr>
              <a:t>phenotyping</a:t>
            </a:r>
            <a:r>
              <a:rPr lang="en-US" i="1" dirty="0" smtClean="0">
                <a:solidFill>
                  <a:srgbClr val="000000"/>
                </a:solidFill>
              </a:rPr>
              <a:t> resources</a:t>
            </a:r>
          </a:p>
          <a:p>
            <a:r>
              <a:rPr lang="en-US" i="1" dirty="0" err="1" smtClean="0">
                <a:solidFill>
                  <a:srgbClr val="000000"/>
                </a:solidFill>
              </a:rPr>
              <a:t>Muleta</a:t>
            </a:r>
            <a:r>
              <a:rPr lang="en-US" i="1" dirty="0" smtClean="0">
                <a:solidFill>
                  <a:srgbClr val="000000"/>
                </a:solidFill>
              </a:rPr>
              <a:t> et al. 2019</a:t>
            </a:r>
          </a:p>
          <a:p>
            <a:pPr lvl="1"/>
            <a:r>
              <a:rPr lang="en-US" i="1" dirty="0" smtClean="0">
                <a:solidFill>
                  <a:srgbClr val="000000"/>
                </a:solidFill>
              </a:rPr>
              <a:t>Evaluate potential genetic gains in a young sorghum breeding program</a:t>
            </a:r>
          </a:p>
          <a:p>
            <a:pPr lvl="1"/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38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3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</a:t>
            </a:r>
            <a:r>
              <a:rPr lang="en-US" dirty="0" smtClean="0"/>
              <a:t>ugar kelp (</a:t>
            </a:r>
            <a:r>
              <a:rPr lang="en-US" i="1" dirty="0" err="1" smtClean="0"/>
              <a:t>Saccharina</a:t>
            </a:r>
            <a:r>
              <a:rPr lang="en-US" i="1" dirty="0" smtClean="0"/>
              <a:t> </a:t>
            </a:r>
            <a:r>
              <a:rPr lang="en-US" i="1" dirty="0" err="1" smtClean="0"/>
              <a:t>latissima</a:t>
            </a:r>
            <a:r>
              <a:rPr lang="en-US" dirty="0" smtClean="0"/>
              <a:t>) breeding simulation and results</a:t>
            </a:r>
            <a:endParaRPr lang="en-US" dirty="0"/>
          </a:p>
        </p:txBody>
      </p:sp>
      <p:pic>
        <p:nvPicPr>
          <p:cNvPr id="4" name="Picture 3" descr="Macintosh HD:Users:maohuang:Desktop:Kelp:Proposal_Transcriptomics:Narratives:SelectivelyBreedingKelp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3" y="1545250"/>
            <a:ext cx="7250267" cy="49498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412207" y="1742134"/>
            <a:ext cx="105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4324" y="1732998"/>
            <a:ext cx="105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0542" y="1730083"/>
            <a:ext cx="105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57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188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9" r="17240"/>
          <a:stretch/>
        </p:blipFill>
        <p:spPr>
          <a:xfrm rot="16200000">
            <a:off x="6942540" y="1475070"/>
            <a:ext cx="1270078" cy="2932335"/>
          </a:xfrm>
          <a:prstGeom prst="roundRect">
            <a:avLst/>
          </a:prstGeom>
        </p:spPr>
      </p:pic>
      <p:pic>
        <p:nvPicPr>
          <p:cNvPr id="8" name="Picture 7" descr="20190305_1223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98" y="3785194"/>
            <a:ext cx="3911749" cy="2933812"/>
          </a:xfrm>
          <a:prstGeom prst="roundRect">
            <a:avLst/>
          </a:prstGeom>
        </p:spPr>
      </p:pic>
      <p:pic>
        <p:nvPicPr>
          <p:cNvPr id="9" name="Picture 8" descr="NH farm harvest 20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2" y="3785194"/>
            <a:ext cx="4344969" cy="2896646"/>
          </a:xfrm>
          <a:prstGeom prst="roundRect">
            <a:avLst/>
          </a:prstGeom>
        </p:spPr>
      </p:pic>
      <p:pic>
        <p:nvPicPr>
          <p:cNvPr id="10" name="Picture 9" descr="IMG_187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411" y="84658"/>
            <a:ext cx="2789661" cy="2092246"/>
          </a:xfrm>
          <a:prstGeom prst="roundRect">
            <a:avLst/>
          </a:prstGeom>
        </p:spPr>
      </p:pic>
      <p:pic>
        <p:nvPicPr>
          <p:cNvPr id="3" name="Picture 2" descr="IMG-698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11350" r="55121" b="53457"/>
          <a:stretch/>
        </p:blipFill>
        <p:spPr>
          <a:xfrm>
            <a:off x="282579" y="158022"/>
            <a:ext cx="1352970" cy="1640998"/>
          </a:xfrm>
          <a:prstGeom prst="roundRect">
            <a:avLst/>
          </a:prstGeom>
        </p:spPr>
      </p:pic>
      <p:pic>
        <p:nvPicPr>
          <p:cNvPr id="16" name="Google Shape;94;p18"/>
          <p:cNvPicPr preferRelativeResize="0"/>
          <p:nvPr/>
        </p:nvPicPr>
        <p:blipFill rotWithShape="1">
          <a:blip r:embed="rId7">
            <a:alphaModFix/>
          </a:blip>
          <a:srcRect l="1" t="38727" r="14355" b="38692"/>
          <a:stretch/>
        </p:blipFill>
        <p:spPr>
          <a:xfrm flipH="1">
            <a:off x="1962048" y="2822632"/>
            <a:ext cx="1327538" cy="456137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 flipH="1">
            <a:off x="2111608" y="2124523"/>
            <a:ext cx="117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 </a:t>
            </a:r>
            <a:r>
              <a:rPr lang="en-US" sz="1400" dirty="0" smtClean="0"/>
              <a:t>x </a:t>
            </a:r>
            <a:r>
              <a:rPr lang="en-US" sz="1400" dirty="0" smtClean="0"/>
              <a:t>M</a:t>
            </a:r>
            <a:endParaRPr lang="en-US" sz="1400" dirty="0"/>
          </a:p>
        </p:txBody>
      </p:sp>
      <p:pic>
        <p:nvPicPr>
          <p:cNvPr id="19" name="Google Shape;7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867893" flipV="1">
            <a:off x="2729399" y="1564437"/>
            <a:ext cx="683635" cy="783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909661" y="194916"/>
            <a:ext cx="3919839" cy="3234537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oogle Shape;91;p18"/>
          <p:cNvPicPr preferRelativeResize="0"/>
          <p:nvPr/>
        </p:nvPicPr>
        <p:blipFill rotWithShape="1">
          <a:blip r:embed="rId9">
            <a:alphaModFix/>
          </a:blip>
          <a:srcRect b="65967"/>
          <a:stretch/>
        </p:blipFill>
        <p:spPr>
          <a:xfrm rot="16200000" flipV="1">
            <a:off x="3153165" y="1696409"/>
            <a:ext cx="1036741" cy="510732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21" name="Google Shape;9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2056" y="434141"/>
            <a:ext cx="1246219" cy="1377167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22" name="Google Shape;97;p18"/>
          <p:cNvSpPr/>
          <p:nvPr/>
        </p:nvSpPr>
        <p:spPr>
          <a:xfrm rot="10800000" flipH="1" flipV="1">
            <a:off x="2711317" y="2425185"/>
            <a:ext cx="496958" cy="2576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Content Placeholder 3" descr="DSC_0245.JPG"/>
          <p:cNvPicPr>
            <a:picLocks noGrp="1" noChangeAspect="1"/>
          </p:cNvPicPr>
          <p:nvPr>
            <p:ph idx="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27459" r="4058" b="24213"/>
          <a:stretch/>
        </p:blipFill>
        <p:spPr>
          <a:xfrm>
            <a:off x="242532" y="1951776"/>
            <a:ext cx="1393018" cy="1477677"/>
          </a:xfrm>
          <a:prstGeom prst="roundRect">
            <a:avLst/>
          </a:prstGeom>
        </p:spPr>
      </p:pic>
      <p:pic>
        <p:nvPicPr>
          <p:cNvPr id="25" name="Google Shape;7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263924" y="769488"/>
            <a:ext cx="1498494" cy="2364576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26" name="Google Shape;97;p18"/>
          <p:cNvSpPr/>
          <p:nvPr/>
        </p:nvSpPr>
        <p:spPr>
          <a:xfrm rot="16200000" flipH="1" flipV="1">
            <a:off x="1443760" y="1743360"/>
            <a:ext cx="417832" cy="2569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7;p18"/>
          <p:cNvSpPr/>
          <p:nvPr/>
        </p:nvSpPr>
        <p:spPr>
          <a:xfrm rot="10800000" flipH="1" flipV="1">
            <a:off x="3757829" y="2431026"/>
            <a:ext cx="496958" cy="2696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7;p18"/>
          <p:cNvSpPr/>
          <p:nvPr/>
        </p:nvSpPr>
        <p:spPr>
          <a:xfrm rot="8820968" flipH="1">
            <a:off x="5734799" y="2063275"/>
            <a:ext cx="485866" cy="2575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C09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7;p18"/>
          <p:cNvSpPr/>
          <p:nvPr/>
        </p:nvSpPr>
        <p:spPr>
          <a:xfrm rot="16200000" flipH="1" flipV="1">
            <a:off x="5984725" y="3447786"/>
            <a:ext cx="417832" cy="25698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C09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7;p18"/>
          <p:cNvSpPr/>
          <p:nvPr/>
        </p:nvSpPr>
        <p:spPr>
          <a:xfrm flipH="1" flipV="1">
            <a:off x="4635040" y="3764255"/>
            <a:ext cx="496958" cy="2696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C09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09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463"/>
            <a:ext cx="8229600" cy="1143000"/>
          </a:xfrm>
        </p:spPr>
        <p:txBody>
          <a:bodyPr/>
          <a:lstStyle/>
          <a:p>
            <a:r>
              <a:rPr lang="en-US" dirty="0" smtClean="0"/>
              <a:t>A few Obstacles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56" y="1583488"/>
            <a:ext cx="8653380" cy="502211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1.</a:t>
            </a:r>
            <a:r>
              <a:rPr lang="en-US" dirty="0"/>
              <a:t> </a:t>
            </a:r>
            <a:r>
              <a:rPr lang="en-US" dirty="0" smtClean="0"/>
              <a:t> Gametophytes (GPs) </a:t>
            </a:r>
            <a:r>
              <a:rPr lang="en-US" dirty="0" smtClean="0"/>
              <a:t>from </a:t>
            </a:r>
            <a:r>
              <a:rPr lang="en-US" dirty="0" smtClean="0"/>
              <a:t>harvested Sporophytes (SPs) </a:t>
            </a:r>
            <a:r>
              <a:rPr lang="en-US" dirty="0" smtClean="0"/>
              <a:t>did </a:t>
            </a:r>
            <a:r>
              <a:rPr lang="en-US" dirty="0"/>
              <a:t>not </a:t>
            </a:r>
            <a:r>
              <a:rPr lang="en-US" dirty="0" smtClean="0"/>
              <a:t>accumulate </a:t>
            </a:r>
            <a:r>
              <a:rPr lang="en-US" dirty="0" smtClean="0"/>
              <a:t>enough </a:t>
            </a:r>
            <a:r>
              <a:rPr lang="en-US" dirty="0"/>
              <a:t>biomass to </a:t>
            </a:r>
            <a:r>
              <a:rPr lang="en-US" dirty="0" smtClean="0"/>
              <a:t>cross in </a:t>
            </a:r>
            <a:r>
              <a:rPr lang="en-US" dirty="0" smtClean="0"/>
              <a:t>the same </a:t>
            </a:r>
            <a:r>
              <a:rPr lang="en-US" dirty="0" smtClean="0"/>
              <a:t>calendar year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one year delay</a:t>
            </a:r>
            <a:endParaRPr lang="en-US" dirty="0" smtClean="0"/>
          </a:p>
          <a:p>
            <a:r>
              <a:rPr lang="en-US" dirty="0" smtClean="0"/>
              <a:t>2.</a:t>
            </a:r>
            <a:r>
              <a:rPr lang="en-US" dirty="0"/>
              <a:t> </a:t>
            </a:r>
            <a:r>
              <a:rPr lang="en-US" dirty="0" smtClean="0"/>
              <a:t> Labor </a:t>
            </a:r>
            <a:r>
              <a:rPr lang="en-US" dirty="0" smtClean="0"/>
              <a:t>intensive to maintain </a:t>
            </a:r>
            <a:r>
              <a:rPr lang="en-US" dirty="0"/>
              <a:t>the GPs cultures in the </a:t>
            </a:r>
            <a:r>
              <a:rPr lang="en-US" dirty="0" smtClean="0"/>
              <a:t>lab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the number of </a:t>
            </a:r>
            <a:r>
              <a:rPr lang="en-US" dirty="0" smtClean="0"/>
              <a:t>SPs can be made and tested is </a:t>
            </a:r>
            <a:r>
              <a:rPr lang="en-US" dirty="0" smtClean="0"/>
              <a:t>limited </a:t>
            </a:r>
          </a:p>
          <a:p>
            <a:r>
              <a:rPr lang="en-US" dirty="0" smtClean="0"/>
              <a:t>3.</a:t>
            </a:r>
            <a:r>
              <a:rPr lang="en-US" dirty="0"/>
              <a:t> </a:t>
            </a:r>
            <a:r>
              <a:rPr lang="en-US" dirty="0" smtClean="0"/>
              <a:t> Top </a:t>
            </a:r>
            <a:r>
              <a:rPr lang="en-US" dirty="0" smtClean="0"/>
              <a:t>ranked SPs did </a:t>
            </a:r>
            <a:r>
              <a:rPr lang="en-US" dirty="0"/>
              <a:t>not go through a reproductive </a:t>
            </a:r>
            <a:r>
              <a:rPr lang="en-US" dirty="0" smtClean="0"/>
              <a:t>phase or </a:t>
            </a:r>
            <a:r>
              <a:rPr lang="en-US" dirty="0" smtClean="0"/>
              <a:t>their GPs being contaminated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random </a:t>
            </a:r>
            <a:r>
              <a:rPr lang="en-US" dirty="0" smtClean="0"/>
              <a:t>selection rather than </a:t>
            </a:r>
            <a:r>
              <a:rPr lang="en-US" dirty="0" smtClean="0"/>
              <a:t>selecting </a:t>
            </a:r>
            <a:r>
              <a:rPr lang="en-US" dirty="0" smtClean="0"/>
              <a:t>the best </a:t>
            </a:r>
            <a:r>
              <a:rPr lang="en-US" dirty="0" smtClean="0"/>
              <a:t>SPs</a:t>
            </a:r>
          </a:p>
        </p:txBody>
      </p:sp>
      <p:pic>
        <p:nvPicPr>
          <p:cNvPr id="4" name="Picture 3" descr="Image from iOS (1)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7" t="22846" b="8376"/>
          <a:stretch/>
        </p:blipFill>
        <p:spPr>
          <a:xfrm>
            <a:off x="7541162" y="246463"/>
            <a:ext cx="1145638" cy="13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to “overcome” obstacles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Tested 3 schemes</a:t>
            </a:r>
          </a:p>
          <a:p>
            <a:pPr lvl="1"/>
            <a:r>
              <a:rPr lang="en-US" dirty="0" smtClean="0"/>
              <a:t>Scheme </a:t>
            </a:r>
            <a:r>
              <a:rPr lang="en-US" dirty="0" smtClean="0"/>
              <a:t>1</a:t>
            </a:r>
          </a:p>
          <a:p>
            <a:pPr marL="1257300" lvl="2" indent="-457200">
              <a:buFont typeface="Wingdings" charset="2"/>
              <a:buChar char="Ø"/>
            </a:pPr>
            <a:r>
              <a:rPr lang="en-US" dirty="0" smtClean="0"/>
              <a:t>Use GPs </a:t>
            </a:r>
            <a:r>
              <a:rPr lang="en-US" dirty="0" smtClean="0"/>
              <a:t>every 1 year VS every 2 years</a:t>
            </a:r>
          </a:p>
          <a:p>
            <a:pPr lvl="1"/>
            <a:r>
              <a:rPr lang="en-US" dirty="0" smtClean="0"/>
              <a:t>Scheme 2</a:t>
            </a:r>
          </a:p>
          <a:p>
            <a:pPr marL="1257300" lvl="2" indent="-457200">
              <a:buFont typeface="Wingdings" charset="2"/>
              <a:buChar char="Ø"/>
            </a:pPr>
            <a:r>
              <a:rPr lang="en-US" dirty="0" smtClean="0"/>
              <a:t>Test more </a:t>
            </a:r>
            <a:r>
              <a:rPr lang="en-US" dirty="0" smtClean="0"/>
              <a:t>SPs in the garden (1000 VS 400)</a:t>
            </a:r>
            <a:endParaRPr lang="en-US" dirty="0"/>
          </a:p>
          <a:p>
            <a:pPr lvl="1"/>
            <a:r>
              <a:rPr lang="en-US" dirty="0" smtClean="0"/>
              <a:t>Scheme 3</a:t>
            </a:r>
          </a:p>
          <a:p>
            <a:pPr marL="1257300" lvl="2" indent="-457200">
              <a:buFont typeface="Wingdings" charset="2"/>
              <a:buChar char="Ø"/>
            </a:pPr>
            <a:r>
              <a:rPr lang="en-US" dirty="0" smtClean="0"/>
              <a:t>Use </a:t>
            </a:r>
            <a:r>
              <a:rPr lang="en-US" dirty="0"/>
              <a:t>best SPs </a:t>
            </a:r>
            <a:r>
              <a:rPr lang="en-US" dirty="0" smtClean="0"/>
              <a:t>(Phenotypic selecting Top VS </a:t>
            </a:r>
            <a:r>
              <a:rPr lang="en-US" dirty="0"/>
              <a:t>Random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Compare </a:t>
            </a:r>
            <a:r>
              <a:rPr lang="en-US" dirty="0"/>
              <a:t>Changing trends for genetic mean and variance at each stage</a:t>
            </a:r>
          </a:p>
        </p:txBody>
      </p:sp>
    </p:spTree>
    <p:extLst>
      <p:ext uri="{BB962C8B-B14F-4D97-AF65-F5344CB8AC3E}">
        <p14:creationId xmlns:p14="http://schemas.microsoft.com/office/powerpoint/2010/main" val="3572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069376" y="935846"/>
            <a:ext cx="7638032" cy="954234"/>
            <a:chOff x="634942" y="935846"/>
            <a:chExt cx="7638032" cy="954234"/>
          </a:xfrm>
        </p:grpSpPr>
        <p:sp>
          <p:nvSpPr>
            <p:cNvPr id="25" name="TextBox 24"/>
            <p:cNvSpPr txBox="1"/>
            <p:nvPr/>
          </p:nvSpPr>
          <p:spPr>
            <a:xfrm>
              <a:off x="6785873" y="1473762"/>
              <a:ext cx="1487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SP</a:t>
              </a:r>
              <a:endParaRPr lang="en-US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634942" y="935846"/>
              <a:ext cx="7120054" cy="954234"/>
              <a:chOff x="634942" y="935846"/>
              <a:chExt cx="7120054" cy="954234"/>
            </a:xfrm>
          </p:grpSpPr>
          <p:sp>
            <p:nvSpPr>
              <p:cNvPr id="6" name="Curved Down Arrow 5"/>
              <p:cNvSpPr/>
              <p:nvPr/>
            </p:nvSpPr>
            <p:spPr>
              <a:xfrm>
                <a:off x="964884" y="1153096"/>
                <a:ext cx="1157159" cy="384367"/>
              </a:xfrm>
              <a:prstGeom prst="curvedDownArrow">
                <a:avLst>
                  <a:gd name="adj1" fmla="val 0"/>
                  <a:gd name="adj2" fmla="val 50000"/>
                  <a:gd name="adj3" fmla="val 25000"/>
                </a:avLst>
              </a:prstGeom>
              <a:solidFill>
                <a:srgbClr val="FF6600"/>
              </a:solidFill>
              <a:ln>
                <a:solidFill>
                  <a:srgbClr val="FF6600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66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634942" y="935846"/>
                <a:ext cx="7120054" cy="954234"/>
                <a:chOff x="634942" y="935846"/>
                <a:chExt cx="7120054" cy="954234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634942" y="1474919"/>
                  <a:ext cx="5920033" cy="415161"/>
                  <a:chOff x="634942" y="1491634"/>
                  <a:chExt cx="5920033" cy="415161"/>
                </a:xfrm>
              </p:grpSpPr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634942" y="1537463"/>
                    <a:ext cx="14871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G</a:t>
                    </a:r>
                    <a:r>
                      <a:rPr lang="en-US" altLang="zh-CN" dirty="0" smtClean="0"/>
                      <a:t>P</a:t>
                    </a:r>
                    <a:endParaRPr lang="en-US" dirty="0"/>
                  </a:p>
                </p:txBody>
              </p:sp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837989" y="1520748"/>
                    <a:ext cx="14871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S</a:t>
                    </a:r>
                    <a:r>
                      <a:rPr lang="en-US" altLang="zh-CN" dirty="0" smtClean="0"/>
                      <a:t>P</a:t>
                    </a:r>
                    <a:endParaRPr lang="en-US" dirty="0"/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942803" y="1521912"/>
                    <a:ext cx="14871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SP</a:t>
                    </a:r>
                    <a:endParaRPr lang="en-US" dirty="0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3878506" y="1505197"/>
                    <a:ext cx="14871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GP</a:t>
                    </a:r>
                    <a:endParaRPr lang="en-US" dirty="0"/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4933193" y="1491638"/>
                    <a:ext cx="14871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SP</a:t>
                    </a:r>
                    <a:endParaRPr lang="en-US" dirty="0"/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800043" y="1491634"/>
                    <a:ext cx="7549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GP</a:t>
                    </a:r>
                    <a:endParaRPr lang="en-US" dirty="0"/>
                  </a:p>
                </p:txBody>
              </p:sp>
            </p:grpSp>
            <p:sp>
              <p:nvSpPr>
                <p:cNvPr id="11" name="Curved Down Arrow 10"/>
                <p:cNvSpPr/>
                <p:nvPr/>
              </p:nvSpPr>
              <p:spPr>
                <a:xfrm>
                  <a:off x="964885" y="935846"/>
                  <a:ext cx="2360205" cy="601617"/>
                </a:xfrm>
                <a:prstGeom prst="curvedDownArrow">
                  <a:avLst>
                    <a:gd name="adj1" fmla="val 0"/>
                    <a:gd name="adj2" fmla="val 50000"/>
                    <a:gd name="adj3" fmla="val 25000"/>
                  </a:avLst>
                </a:prstGeom>
                <a:solidFill>
                  <a:srgbClr val="FF6600"/>
                </a:solidFill>
                <a:ln>
                  <a:solidFill>
                    <a:srgbClr val="FF66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FF6600"/>
                      </a:solidFill>
                    </a:ln>
                    <a:solidFill>
                      <a:srgbClr val="FF6600"/>
                    </a:solidFill>
                  </a:endParaRPr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3325090" y="1689860"/>
                  <a:ext cx="50127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4394466" y="1689860"/>
                  <a:ext cx="50127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5332189" y="1691852"/>
                  <a:ext cx="50127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6301311" y="1691852"/>
                  <a:ext cx="50127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7253725" y="1695843"/>
                  <a:ext cx="50127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8" name="Group 37"/>
          <p:cNvGrpSpPr/>
          <p:nvPr/>
        </p:nvGrpSpPr>
        <p:grpSpPr>
          <a:xfrm>
            <a:off x="1019249" y="3091637"/>
            <a:ext cx="7704868" cy="996299"/>
            <a:chOff x="634942" y="898092"/>
            <a:chExt cx="7704868" cy="996299"/>
          </a:xfrm>
        </p:grpSpPr>
        <p:sp>
          <p:nvSpPr>
            <p:cNvPr id="39" name="TextBox 38"/>
            <p:cNvSpPr txBox="1"/>
            <p:nvPr/>
          </p:nvSpPr>
          <p:spPr>
            <a:xfrm>
              <a:off x="6852709" y="1523898"/>
              <a:ext cx="1487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SP</a:t>
              </a:r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34942" y="898092"/>
              <a:ext cx="7136763" cy="996299"/>
              <a:chOff x="634942" y="898092"/>
              <a:chExt cx="7136763" cy="996299"/>
            </a:xfrm>
          </p:grpSpPr>
          <p:sp>
            <p:nvSpPr>
              <p:cNvPr id="41" name="Curved Down Arrow 40"/>
              <p:cNvSpPr/>
              <p:nvPr/>
            </p:nvSpPr>
            <p:spPr>
              <a:xfrm>
                <a:off x="864631" y="1153096"/>
                <a:ext cx="873106" cy="384367"/>
              </a:xfrm>
              <a:prstGeom prst="curvedDownArrow">
                <a:avLst>
                  <a:gd name="adj1" fmla="val 0"/>
                  <a:gd name="adj2" fmla="val 50000"/>
                  <a:gd name="adj3" fmla="val 25000"/>
                </a:avLst>
              </a:prstGeom>
              <a:solidFill>
                <a:srgbClr val="FF6600"/>
              </a:solidFill>
              <a:ln>
                <a:solidFill>
                  <a:srgbClr val="FF6600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34942" y="898092"/>
                <a:ext cx="7136763" cy="996299"/>
                <a:chOff x="634942" y="898092"/>
                <a:chExt cx="7136763" cy="996299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34942" y="1504033"/>
                  <a:ext cx="6003578" cy="390358"/>
                  <a:chOff x="634942" y="1520748"/>
                  <a:chExt cx="6003578" cy="390358"/>
                </a:xfrm>
              </p:grpSpPr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634942" y="1537463"/>
                    <a:ext cx="14871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G</a:t>
                    </a:r>
                    <a:r>
                      <a:rPr lang="en-US" altLang="zh-CN" dirty="0" smtClean="0"/>
                      <a:t>P</a:t>
                    </a:r>
                    <a:endParaRPr lang="en-US" dirty="0"/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487100" y="1520748"/>
                    <a:ext cx="14871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/>
                      <a:t>S</a:t>
                    </a:r>
                    <a:r>
                      <a:rPr lang="en-US" altLang="zh-CN" dirty="0" smtClean="0"/>
                      <a:t>P</a:t>
                    </a:r>
                    <a:endParaRPr lang="en-US" dirty="0"/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059767" y="1521912"/>
                    <a:ext cx="6830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SP</a:t>
                    </a:r>
                    <a:endParaRPr lang="en-US" dirty="0"/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2347613" y="1526241"/>
                    <a:ext cx="6620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GP</a:t>
                    </a:r>
                    <a:endParaRPr lang="en-US" dirty="0"/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4933193" y="1541774"/>
                    <a:ext cx="14871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SP</a:t>
                    </a:r>
                    <a:endParaRPr lang="en-US" dirty="0"/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5883588" y="1541770"/>
                    <a:ext cx="7549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dirty="0" smtClean="0"/>
                      <a:t>GP</a:t>
                    </a:r>
                    <a:endParaRPr lang="en-US" dirty="0"/>
                  </a:p>
                </p:txBody>
              </p:sp>
            </p:grpSp>
            <p:sp>
              <p:nvSpPr>
                <p:cNvPr id="44" name="Curved Down Arrow 43"/>
                <p:cNvSpPr/>
                <p:nvPr/>
              </p:nvSpPr>
              <p:spPr>
                <a:xfrm>
                  <a:off x="874094" y="898092"/>
                  <a:ext cx="2501123" cy="639372"/>
                </a:xfrm>
                <a:prstGeom prst="curvedDownArrow">
                  <a:avLst>
                    <a:gd name="adj1" fmla="val 0"/>
                    <a:gd name="adj2" fmla="val 50000"/>
                    <a:gd name="adj3" fmla="val 25000"/>
                  </a:avLst>
                </a:prstGeom>
                <a:solidFill>
                  <a:srgbClr val="FF6600"/>
                </a:solidFill>
                <a:ln>
                  <a:solidFill>
                    <a:srgbClr val="FF66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1854699" y="1712555"/>
                  <a:ext cx="50127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5365607" y="1708564"/>
                  <a:ext cx="50127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>
                  <a:off x="7270434" y="1729267"/>
                  <a:ext cx="50127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extBox 55"/>
          <p:cNvSpPr txBox="1"/>
          <p:nvPr/>
        </p:nvSpPr>
        <p:spPr>
          <a:xfrm>
            <a:off x="91780" y="1507469"/>
            <a:ext cx="136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Founder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335986" y="3714290"/>
            <a:ext cx="69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GP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3832696" y="3915668"/>
            <a:ext cx="5012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Curved Up Arrow 66"/>
          <p:cNvSpPr/>
          <p:nvPr/>
        </p:nvSpPr>
        <p:spPr>
          <a:xfrm>
            <a:off x="3024329" y="4072403"/>
            <a:ext cx="2556477" cy="556695"/>
          </a:xfrm>
          <a:prstGeom prst="curvedUp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urved Up Arrow 67"/>
          <p:cNvSpPr/>
          <p:nvPr/>
        </p:nvSpPr>
        <p:spPr>
          <a:xfrm>
            <a:off x="4697248" y="4051293"/>
            <a:ext cx="2556477" cy="556695"/>
          </a:xfrm>
          <a:prstGeom prst="curvedUp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7090" y="3715445"/>
            <a:ext cx="136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Founder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284330" y="4849009"/>
            <a:ext cx="1685588" cy="1477328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smtClean="0"/>
              <a:t>SP</a:t>
            </a:r>
            <a:endParaRPr lang="en-US" dirty="0" smtClean="0"/>
          </a:p>
          <a:p>
            <a:r>
              <a:rPr lang="en-US" dirty="0" smtClean="0"/>
              <a:t>Top </a:t>
            </a:r>
            <a:r>
              <a:rPr lang="en-US" dirty="0" err="1" smtClean="0"/>
              <a:t>vs</a:t>
            </a:r>
            <a:r>
              <a:rPr lang="en-US" dirty="0" smtClean="0"/>
              <a:t> Random</a:t>
            </a:r>
          </a:p>
          <a:p>
            <a:endParaRPr lang="en-US" dirty="0"/>
          </a:p>
          <a:p>
            <a:r>
              <a:rPr lang="en-US" dirty="0" err="1" smtClean="0"/>
              <a:t>Phenotyping</a:t>
            </a:r>
            <a:r>
              <a:rPr lang="en-US" dirty="0" smtClean="0"/>
              <a:t> SP</a:t>
            </a:r>
            <a:endParaRPr lang="en-US" dirty="0" smtClean="0"/>
          </a:p>
          <a:p>
            <a:r>
              <a:rPr lang="en-US" dirty="0" smtClean="0"/>
              <a:t>1000 </a:t>
            </a:r>
            <a:r>
              <a:rPr lang="en-US" dirty="0" err="1" smtClean="0"/>
              <a:t>vs</a:t>
            </a:r>
            <a:r>
              <a:rPr lang="en-US" dirty="0"/>
              <a:t> </a:t>
            </a:r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3377238" y="1504032"/>
            <a:ext cx="455458" cy="2583903"/>
          </a:xfrm>
          <a:prstGeom prst="ellipse">
            <a:avLst/>
          </a:prstGeom>
          <a:noFill/>
          <a:ln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317500" y="1504032"/>
            <a:ext cx="482541" cy="2583904"/>
          </a:xfrm>
          <a:prstGeom prst="ellipse">
            <a:avLst/>
          </a:prstGeom>
          <a:noFill/>
          <a:ln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196253" y="1407307"/>
            <a:ext cx="482541" cy="2659603"/>
          </a:xfrm>
          <a:prstGeom prst="ellipse">
            <a:avLst/>
          </a:prstGeom>
          <a:noFill/>
          <a:ln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90364" y="0"/>
            <a:ext cx="8229600" cy="1143000"/>
          </a:xfrm>
        </p:spPr>
        <p:txBody>
          <a:bodyPr/>
          <a:lstStyle/>
          <a:p>
            <a:r>
              <a:rPr lang="en-US" dirty="0" smtClean="0"/>
              <a:t>Schemes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42215" y="1234178"/>
            <a:ext cx="801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Year/Cycle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42215" y="3589628"/>
            <a:ext cx="801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Years/Cycle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12940" y="1488906"/>
            <a:ext cx="3194942" cy="4006434"/>
            <a:chOff x="4312940" y="1488906"/>
            <a:chExt cx="3194942" cy="4006434"/>
          </a:xfrm>
        </p:grpSpPr>
        <p:sp>
          <p:nvSpPr>
            <p:cNvPr id="59" name="Oval 58"/>
            <p:cNvSpPr/>
            <p:nvPr/>
          </p:nvSpPr>
          <p:spPr>
            <a:xfrm>
              <a:off x="4312940" y="1488906"/>
              <a:ext cx="455458" cy="2583903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251185" y="1520748"/>
              <a:ext cx="455458" cy="2583903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22294" y="4849009"/>
              <a:ext cx="1685588" cy="646331"/>
            </a:xfrm>
            <a:prstGeom prst="rect">
              <a:avLst/>
            </a:prstGeom>
            <a:noFill/>
            <a:ln>
              <a:solidFill>
                <a:srgbClr val="604A7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Number of GPs</a:t>
              </a:r>
            </a:p>
            <a:p>
              <a:r>
                <a:rPr lang="en-US" dirty="0" smtClean="0"/>
                <a:t>96 </a:t>
              </a:r>
              <a:r>
                <a:rPr lang="en-US" dirty="0" err="1" smtClean="0"/>
                <a:t>vs</a:t>
              </a:r>
              <a:r>
                <a:rPr lang="en-US" dirty="0" smtClean="0"/>
                <a:t> 24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534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18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Breeding schemes comparison</a:t>
            </a:r>
            <a:endParaRPr lang="en-US" dirty="0"/>
          </a:p>
        </p:txBody>
      </p:sp>
      <p:pic>
        <p:nvPicPr>
          <p:cNvPr id="6" name="image9.png" descr="Macintosh HD:Users:maohuang:Desktop:Kelp:Simulation_Study:Writing_Submit:2yr_per_cycle_0702202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7200" y="1652100"/>
            <a:ext cx="4359478" cy="4770779"/>
          </a:xfrm>
          <a:prstGeom prst="rect">
            <a:avLst/>
          </a:prstGeom>
          <a:ln/>
        </p:spPr>
      </p:pic>
      <p:pic>
        <p:nvPicPr>
          <p:cNvPr id="7" name="image1.png" descr="Macintosh HD:Users:maohuang:Desktop:Kelp:Simulation_Study:Writing_Submit:1yr_per_cycle_0702202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650808" y="1652101"/>
            <a:ext cx="4493192" cy="38571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502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37880</TotalTime>
  <Words>964</Words>
  <Application>Microsoft Macintosh PowerPoint</Application>
  <PresentationFormat>On-screen Show (4:3)</PresentationFormat>
  <Paragraphs>196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Breeding Simulation via AlphaSimR</vt:lpstr>
      <vt:lpstr>Why Simulation?</vt:lpstr>
      <vt:lpstr>Use of Simulation</vt:lpstr>
      <vt:lpstr>Sugar kelp (Saccharina latissima) breeding simulation and results</vt:lpstr>
      <vt:lpstr>PowerPoint Presentation</vt:lpstr>
      <vt:lpstr>A few Obstacles  </vt:lpstr>
      <vt:lpstr>Simulation to “overcome” obstacles</vt:lpstr>
      <vt:lpstr>Schemes</vt:lpstr>
      <vt:lpstr>Breeding schemes comparison</vt:lpstr>
      <vt:lpstr>Changes of genetic gain over generations</vt:lpstr>
      <vt:lpstr>Breeding practices to be prioritized based on simulation results</vt:lpstr>
      <vt:lpstr>AlphaSimR Steps</vt:lpstr>
      <vt:lpstr>I. Simulate Founder Haplotypes</vt:lpstr>
      <vt:lpstr>I. Simulate Founder Haplotypes</vt:lpstr>
      <vt:lpstr>II. Set up Global Simulation Parameters</vt:lpstr>
      <vt:lpstr>III. Set up your breeding pipeline</vt:lpstr>
      <vt:lpstr>AlphaSimR example functions </vt:lpstr>
      <vt:lpstr>PowerPoint Presentation</vt:lpstr>
      <vt:lpstr>Class II Simulating a whole Breeding Pipeline</vt:lpstr>
      <vt:lpstr>Sneller Wheat breeding pipeline  (modified for demo simplicity)</vt:lpstr>
      <vt:lpstr>Example script</vt:lpstr>
      <vt:lpstr>PowerPoint Presentation</vt:lpstr>
      <vt:lpstr>Additional Tools</vt:lpstr>
      <vt:lpstr>Optimal Contribution Selection</vt:lpstr>
      <vt:lpstr>Example: Sugar Kelp  </vt:lpstr>
    </vt:vector>
  </TitlesOfParts>
  <Company>osu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Mao Huang</dc:creator>
  <cp:lastModifiedBy>Mao Huang</cp:lastModifiedBy>
  <cp:revision>60</cp:revision>
  <dcterms:created xsi:type="dcterms:W3CDTF">2022-04-27T21:06:10Z</dcterms:created>
  <dcterms:modified xsi:type="dcterms:W3CDTF">2022-05-24T04:26:17Z</dcterms:modified>
</cp:coreProperties>
</file>